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/Relationships>
</file>

<file path=ppt/media/file38f01858195f.jpeg>
</file>

<file path=ppt/media/file38f01b6d8626.png>
</file>

<file path=ppt/media/file38f020f9f7f9.png>
</file>

<file path=ppt/media/file38f0226849f4.jpeg>
</file>

<file path=ppt/media/file38f023b43680.png>
</file>

<file path=ppt/media/file38f025882078.png>
</file>

<file path=ppt/media/file38f029075762.jpeg>
</file>

<file path=ppt/media/file38f029df7e48.png>
</file>

<file path=ppt/media/file38f0338236db.jpeg>
</file>

<file path=ppt/media/file38f03fe9b875.png>
</file>

<file path=ppt/media/file38f04b2970c.png>
</file>

<file path=ppt/media/file38f055c195e5.png>
</file>

<file path=ppt/media/file38f068da973c.png>
</file>

<file path=ppt/media/file38f06ccf43d1.png>
</file>

<file path=ppt/media/file38f07b070d58.png>
</file>

<file path=ppt/media/file38f094d2a1b.png>
</file>

<file path=ppt/media/file38f0bfd4b82.png>
</file>

<file path=ppt/media/file38f0c0bb988.png>
</file>

<file path=ppt/media/file38f0c661fd0.png>
</file>

<file path=ppt/media/file38f0fdbbe7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3fe9b875.png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94d2a1b.png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29075762.jpeg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20f9f7f9.png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7b070d58.png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bfd4b82.png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25882078.png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226849f4.jpe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6ccf43d1.png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1b6d8626.pn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338236db.jpe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c0bb988.png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29df7e48.pn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fdbbe72.pn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23b43680.png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c661fd0.pn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4b2970c.png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68da973c.pn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file38f055c195e5.pn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38f01858195f.jpeg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St. Louis Central Corridor West Building Permits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Report: August 2020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Permit Cost Breakdown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$53,585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$14,900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$5,563 - $300,000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building permits in August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-86.00%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(50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$53,585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-67.85%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($166,674)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258 total building permits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-16.77%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(310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$447,620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79.40%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($249,507)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$14,498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$57,993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$105,700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$317,100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1037650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$73,134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$2,120,883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$526,781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$33,187,218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$460,261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$45,105,596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845633"/>
                <a:gridCol w="967459"/>
                <a:gridCol w="1184649"/>
                <a:gridCol w="1580966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WASHINGTON UNIVERSITY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$15,530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600 S TAYLOR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WASHINGTON UNIVERSITY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$5,563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600 S TAYLOR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CRAFTS, DAVID &amp; MICHELLE CHRISTY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$11,500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5207 LINDELL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SHEVLIN, SUSAN L &amp; STEPHEN 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4157 LACLEDE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ANDERSON, DALE J &amp; SUSIE 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$5,600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4943 PERSHING PL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QUATTRO LACLEDE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$22,000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4150 LACLEDE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WASHINGTON UNIVERSITY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$14,900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4515 MCKINLEY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Cental West End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NA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$0 - $0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building permits in August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(4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($51,750)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30 total building permits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-18.92%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(37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$730,584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1433.54%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($47,640)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$850,000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$850,000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$200,000 - $1,500,000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St. Louis Neighborhood Spatial Reference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building permits in August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-85.71%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(14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$850,000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2395.66%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($34,059)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82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70.83%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(48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$807,568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3802.32%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($20,695)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959955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$850,000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$1,700,000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959955"/>
                <a:gridCol w="602520"/>
                <a:gridCol w="1037650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$7,267,645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$58,141,158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$1,240,750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$2,481,500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$110,765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$5,095,197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612822"/>
                <a:gridCol w="1005931"/>
                <a:gridCol w="1184649"/>
                <a:gridCol w="184488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BI-STATE DEVELOPMENT AGENCY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5720 DEGIVERVILLE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CHURCH BUILDING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$1,500,000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6166 DELMAR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$550,050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$550,050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$100,100 - $1,000,000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building permits in August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-81.82%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(11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$550,050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547.29%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($84,977)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43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34.38%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(32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$541,085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248.77%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($155,143)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959955"/>
                <a:gridCol w="602520"/>
                <a:gridCol w="959955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$100,100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$100,100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959955"/>
                <a:gridCol w="602520"/>
                <a:gridCol w="1037650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$100,138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$400,550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$3,555,333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$10,666,000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$621,761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$11,813,450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2496587"/>
                <a:gridCol w="967459"/>
                <a:gridCol w="1184649"/>
                <a:gridCol w="1689424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LRA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$100,100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5679 CABANNE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PACE-DELMAR ASSOCIATES LLC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621 N SKINKER BLVD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Summary: Average Building Permit Cost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 Permit Cost Breakdown</a:t>
            </a:r>
          </a:p>
        </p:txBody>
      </p:sp>
      <p:pic xmlns:a="http://schemas.openxmlformats.org/drawingml/2006/main" xmlns:r="http://schemas.openxmlformats.org/officeDocument/2006/relationships" xmlns:p="http://schemas.openxmlformats.org/presentationml/2006/main">
        <p:nvPicPr>
          <p:cNvPr id="3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NA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$0 - $0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building permits in August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(1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($8,000)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300.00%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(1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$9,378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17.22%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($8,000)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NA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$0 - $0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building permits in August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(3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($100,833)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28 total building permits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27.27%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(22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$48,552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-36.22%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($76,123)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NA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$0 - $0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building permits in August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(2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($1,832)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total building permits in 2020</a:t>
            </a:r>
          </a:p>
          <a:p>
            <a:pPr lvl="1"/>
            <a:r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(7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$58,357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72.24%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($33,881)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NA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$0 - $0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building permits in August 2020</a:t>
            </a:r>
          </a:p>
          <a:p>
            <a:pPr lvl="1"/>
            <a:r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(0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($0)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 total building permits in 2020</a:t>
            </a:r>
          </a:p>
          <a:p>
            <a:pPr lvl="1"/>
            <a:r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(6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$72,700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961.31%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($6,850)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NA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$0 - $0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37160" y="1116874"/>
          <a:ext cx="3657600" cy="2743200"/>
        </p:xfrm>
        <a:graphic>
          <a:graphicData uri="http://schemas.openxmlformats.org/drawingml/2006/table">
            <a:tbl>
              <a:tblPr/>
              <a:tblGrid>
                <a:gridCol w="1650679"/>
                <a:gridCol w="843448"/>
                <a:gridCol w="602520"/>
                <a:gridCol w="959955"/>
              </a:tblGrid>
              <a:tr h="286967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Neighborhood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Academy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Central 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$53,585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$375,093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DeBaliviere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Forest Park Southeast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$230,000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$460,000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Fountain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Lewis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Skinker DeBaliviere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$850,000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$1,700,000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Vandeventer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Visitation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$550,050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$1,100,100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4709160" y="1116874"/>
          <a:ext cx="3657600" cy="2743200"/>
        </p:xfrm>
        <a:graphic>
          <a:graphicData uri="http://schemas.openxmlformats.org/drawingml/2006/table">
            <a:tbl>
              <a:tblPr/>
              <a:tblGrid>
                <a:gridCol w="1650679"/>
                <a:gridCol w="959955"/>
                <a:gridCol w="602520"/>
                <a:gridCol w="1037650"/>
              </a:tblGrid>
              <a:tr h="286967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Neighborhood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Academy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$29,974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$569,500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Central 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$421,119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$80,433,697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DeBaliviere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$154,220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$3,855,512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Forest Park Southeast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$115,295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$6,225,939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Fountain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$58,357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$408,500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Lewis Place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$86,740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$433,700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Skinker DeBaliviere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$1,173,533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$65,717,855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Vandeventer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$34,269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$171,346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Visitation Park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$7,837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$23,511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West End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$880,000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$22,880,000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building permits in August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(3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-100.00%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($97,667)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building permits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-68.00%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(25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$48,135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-64.07%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($133,962)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Additional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Data retreived from https://www.stlouis-mo.gov/data/</a:t>
            </a:r>
          </a:p>
          <a:p>
            <a:r>
              <a:rPr/>
              <a:t>Building permits with a cost of $0 were dropped</a:t>
            </a:r>
          </a:p>
          <a:p>
            <a:r>
              <a:rPr/>
              <a:t>Building permits that were cancelled were dropped</a:t>
            </a:r>
          </a:p>
          <a:p>
            <a:r>
              <a:rPr/>
              <a:t>Infinite change indicates 0 permits in the current or previous time period/comparison month so there was a overall increase or decrease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sz="half"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3831336" cy="3410712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August 2020 Neighborhood Cost Breakdown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Mean: $230,000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Median: $230,000</a:t>
            </a:r>
          </a:p>
          <a:p>
            <a:pPr lvl="1"/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Range: $60,000 - $400,000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building permits in August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-90.00%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August 2019 (20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$230,000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Average building permit cost in August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-52.48%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August 2019 ($483,983)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69 total building permits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-42.02%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YTD compared to this time in 2019 (119 total building permits)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$103,786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: YTD average building permit cost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-45.02%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YTD compared to this time in 2019 ($188,785)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843448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August 2020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3"/>
          <p:cNvGraphicFramePr>
            <a:graphicFrameLocks noGrp="true"/>
          </p:cNvGraphicFramePr>
          <p:nvPr/>
        </p:nvGraphicFramePr>
        <p:xfrm rot="0">
          <a:off x="4648200" y="1600200"/>
          <a:ext cx="4038600" cy="4525963"/>
        </p:xfrm>
        <a:graphic>
          <a:graphicData uri="http://schemas.openxmlformats.org/drawingml/2006/table">
            <a:tbl>
              <a:tblPr/>
              <a:tblGrid>
                <a:gridCol w="1005931"/>
                <a:gridCol w="843448"/>
                <a:gridCol w="602520"/>
                <a:gridCol w="959955"/>
              </a:tblGrid>
              <a:tr h="260972">
                <a:tc gridSpan="4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Last 6 Months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Permit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Average 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#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 Value of Permits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$372,369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$4,840,800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Industrial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Institutional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$42,105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$294,734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$32,071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$1,090,405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 xmlns:a="http://schemas.openxmlformats.org/drawingml/2006/main" xmlns:r="http://schemas.openxmlformats.org/officeDocument/2006/relationships" xmlns:p="http://schemas.openxmlformats.org/presentationml/2006/main"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Neighborhood Summary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 Individual Permit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Content Placeholder 2"/>
          <p:cNvGraphicFramePr>
            <a:graphicFrameLocks noGrp="true"/>
          </p:cNvGraphicFramePr>
          <p:nvPr/>
        </p:nvGraphicFramePr>
        <p:xfrm rot="0">
          <a:off x="457200" y="1600200"/>
          <a:ext cx="8229600" cy="4525963"/>
        </p:xfrm>
        <a:graphic>
          <a:graphicData uri="http://schemas.openxmlformats.org/drawingml/2006/table">
            <a:tbl>
              <a:tblPr/>
              <a:tblGrid>
                <a:gridCol w="3249521"/>
                <a:gridCol w="1005931"/>
                <a:gridCol w="1184649"/>
                <a:gridCol w="1619438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Owner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New Use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Cost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address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MCDERMOTT, BONNIE LOU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Residential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$60,000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4355 HUNT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4014 CHOUTEAU INVESTMENTS LLC C/O KO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Commercial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$400,000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4014 CHOUTEAU AV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2020-09-25T13:21:46Z</dcterms:modified>
  <cp:category/>
</cp:coreProperties>
</file>

<file path=docProps/thumbnail.jpeg>
</file>